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0"/>
  </p:notesMasterIdLst>
  <p:sldIdLst>
    <p:sldId id="256" r:id="rId2"/>
    <p:sldId id="270" r:id="rId3"/>
    <p:sldId id="269" r:id="rId4"/>
    <p:sldId id="257" r:id="rId5"/>
    <p:sldId id="266" r:id="rId6"/>
    <p:sldId id="267" r:id="rId7"/>
    <p:sldId id="258" r:id="rId8"/>
    <p:sldId id="260" r:id="rId9"/>
    <p:sldId id="261" r:id="rId10"/>
    <p:sldId id="262" r:id="rId11"/>
    <p:sldId id="263" r:id="rId12"/>
    <p:sldId id="264" r:id="rId13"/>
    <p:sldId id="275" r:id="rId14"/>
    <p:sldId id="272" r:id="rId15"/>
    <p:sldId id="273" r:id="rId16"/>
    <p:sldId id="274" r:id="rId17"/>
    <p:sldId id="271" r:id="rId18"/>
    <p:sldId id="265" r:id="rId19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3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rc.org/eng/assets/files/other/icrc_002_0880.pdf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Source: </a:t>
            </a:r>
            <a:r>
              <a:rPr lang="en-US" sz="2200" b="1" i="0" u="sng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https://www.icrc.org/eng/assets/files/other/icrc_002_0880.pdf</a:t>
            </a:r>
            <a:r>
              <a:rPr lang="en-US" sz="2200" b="1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915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693385" y="1638300"/>
            <a:ext cx="13953493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693385" y="50292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693385" y="6362700"/>
            <a:ext cx="13953493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693385" y="4267200"/>
            <a:ext cx="13953493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2142132" y="635000"/>
            <a:ext cx="13039065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693385" y="6718300"/>
            <a:ext cx="13953493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693385" y="81915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474113" y="9245600"/>
            <a:ext cx="375103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693385" y="3225800"/>
            <a:ext cx="13953493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8958007" y="635000"/>
            <a:ext cx="7112217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270039" y="4762500"/>
            <a:ext cx="7112217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8958007" y="2603500"/>
            <a:ext cx="7112217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270039" y="2603500"/>
            <a:ext cx="7112217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270039" y="1270000"/>
            <a:ext cx="14800185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8958007" y="5092700"/>
            <a:ext cx="7112217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8966298" y="889000"/>
            <a:ext cx="7112219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1270039" y="889000"/>
            <a:ext cx="7112217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39" y="4445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39" y="26035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474113" y="9251950"/>
            <a:ext cx="375103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hf hdr="0" ftr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t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flickr.com/photos/isdr/6853316682/in/album-72157628015380393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unisdr.org/files/47804_2015disastertrendsinfographic.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3437731" y="646986"/>
            <a:ext cx="10464801" cy="2283647"/>
          </a:xfrm>
          <a:prstGeom prst="rect">
            <a:avLst/>
          </a:prstGeom>
        </p:spPr>
        <p:txBody>
          <a:bodyPr/>
          <a:lstStyle/>
          <a:p>
            <a:r>
              <a:t>Pier 37: ID Hunters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xfrm>
            <a:off x="3437731" y="3337129"/>
            <a:ext cx="10464801" cy="11303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Final Presentation</a:t>
            </a:r>
            <a:endParaRPr dirty="0"/>
          </a:p>
        </p:txBody>
      </p:sp>
      <p:pic>
        <p:nvPicPr>
          <p:cNvPr id="1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2891" y="4522146"/>
            <a:ext cx="4894480" cy="3683097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6495573" y="8154450"/>
            <a:ext cx="435375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Efficient Forensic Photos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approach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half" idx="1"/>
          </p:nvPr>
        </p:nvSpPr>
        <p:spPr>
          <a:xfrm>
            <a:off x="3120231" y="2603500"/>
            <a:ext cx="7104632" cy="6286500"/>
          </a:xfrm>
          <a:prstGeom prst="rect">
            <a:avLst/>
          </a:prstGeom>
        </p:spPr>
        <p:txBody>
          <a:bodyPr/>
          <a:lstStyle/>
          <a:p>
            <a:r>
              <a:rPr dirty="0"/>
              <a:t>A modular “selfie” stick</a:t>
            </a:r>
          </a:p>
          <a:p>
            <a:r>
              <a:rPr dirty="0"/>
              <a:t>Laser pointer for framing</a:t>
            </a:r>
          </a:p>
          <a:p>
            <a:r>
              <a:rPr dirty="0"/>
              <a:t>Portable lighting </a:t>
            </a:r>
          </a:p>
          <a:p>
            <a:r>
              <a:rPr dirty="0"/>
              <a:t>Analog trigger (?)</a:t>
            </a:r>
          </a:p>
          <a:p>
            <a:r>
              <a:rPr lang="en-US" dirty="0"/>
              <a:t>P</a:t>
            </a:r>
            <a:r>
              <a:rPr dirty="0"/>
              <a:t>ost</a:t>
            </a:r>
            <a:r>
              <a:rPr lang="en-US" dirty="0"/>
              <a:t>-</a:t>
            </a:r>
            <a:r>
              <a:rPr dirty="0"/>
              <a:t>processing (fac</a:t>
            </a:r>
            <a:r>
              <a:rPr lang="en-US" dirty="0"/>
              <a:t>ial annotation, </a:t>
            </a:r>
            <a:r>
              <a:rPr dirty="0"/>
              <a:t>)</a:t>
            </a:r>
          </a:p>
        </p:txBody>
      </p:sp>
      <p:grpSp>
        <p:nvGrpSpPr>
          <p:cNvPr id="149" name="Group 149"/>
          <p:cNvGrpSpPr/>
          <p:nvPr/>
        </p:nvGrpSpPr>
        <p:grpSpPr>
          <a:xfrm>
            <a:off x="10623000" y="2769821"/>
            <a:ext cx="4207469" cy="5601492"/>
            <a:chOff x="0" y="0"/>
            <a:chExt cx="4207468" cy="5601491"/>
          </a:xfrm>
        </p:grpSpPr>
        <p:pic>
          <p:nvPicPr>
            <p:cNvPr id="148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3953469" cy="527129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7" name="Picture 146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207469" cy="5601492"/>
            </a:xfrm>
            <a:prstGeom prst="rect">
              <a:avLst/>
            </a:prstGeom>
            <a:effectLst/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Laser framing</a:t>
            </a:r>
          </a:p>
        </p:txBody>
      </p:sp>
      <p:sp>
        <p:nvSpPr>
          <p:cNvPr id="152" name="Shape 152"/>
          <p:cNvSpPr>
            <a:spLocks noGrp="1"/>
          </p:cNvSpPr>
          <p:nvPr>
            <p:ph type="body" sz="half" idx="1"/>
          </p:nvPr>
        </p:nvSpPr>
        <p:spPr>
          <a:xfrm>
            <a:off x="3120232" y="2603500"/>
            <a:ext cx="11464733" cy="3138770"/>
          </a:xfrm>
          <a:prstGeom prst="rect">
            <a:avLst/>
          </a:prstGeom>
        </p:spPr>
        <p:txBody>
          <a:bodyPr/>
          <a:lstStyle/>
          <a:p>
            <a:r>
              <a:t>Framing using reference given by the laser</a:t>
            </a:r>
          </a:p>
          <a:p>
            <a:r>
              <a:t>Can be used in the post-process phase to calculate dimensions</a:t>
            </a:r>
          </a:p>
        </p:txBody>
      </p:sp>
      <p:pic>
        <p:nvPicPr>
          <p:cNvPr id="1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36800" y="614960"/>
            <a:ext cx="1972136" cy="14791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6" name="Group 156"/>
          <p:cNvGrpSpPr/>
          <p:nvPr/>
        </p:nvGrpSpPr>
        <p:grpSpPr>
          <a:xfrm>
            <a:off x="6477124" y="5142513"/>
            <a:ext cx="8326751" cy="3855056"/>
            <a:chOff x="0" y="0"/>
            <a:chExt cx="8326749" cy="3855054"/>
          </a:xfrm>
        </p:grpSpPr>
        <p:pic>
          <p:nvPicPr>
            <p:cNvPr id="155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rcRect b="34504"/>
            <a:stretch>
              <a:fillRect/>
            </a:stretch>
          </p:blipFill>
          <p:spPr>
            <a:xfrm>
              <a:off x="126999" y="88900"/>
              <a:ext cx="8072751" cy="35248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4" name="Picture 153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326750" cy="3855055"/>
            </a:xfrm>
            <a:prstGeom prst="rect">
              <a:avLst/>
            </a:prstGeom>
            <a:effectLst/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Analog trigger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sz="half" idx="1"/>
          </p:nvPr>
        </p:nvSpPr>
        <p:spPr>
          <a:xfrm>
            <a:off x="3137323" y="3304257"/>
            <a:ext cx="5250725" cy="5789909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t>Not all cameras have remote control, not universal</a:t>
            </a:r>
          </a:p>
          <a:p>
            <a:pPr>
              <a:defRPr sz="3400"/>
            </a:pPr>
            <a:r>
              <a:t>Camera is far away</a:t>
            </a:r>
          </a:p>
          <a:p>
            <a:pPr>
              <a:defRPr sz="3400"/>
            </a:pPr>
            <a:r>
              <a:t>We need a mechanism to trigger the camera</a:t>
            </a:r>
          </a:p>
        </p:txBody>
      </p:sp>
      <p:pic>
        <p:nvPicPr>
          <p:cNvPr id="1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77816" y="61965"/>
            <a:ext cx="2224836" cy="2924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6841" y="567829"/>
            <a:ext cx="2924069" cy="29240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" name="Group 164"/>
          <p:cNvGrpSpPr/>
          <p:nvPr/>
        </p:nvGrpSpPr>
        <p:grpSpPr>
          <a:xfrm>
            <a:off x="8285372" y="3722666"/>
            <a:ext cx="6621053" cy="5105490"/>
            <a:chOff x="0" y="0"/>
            <a:chExt cx="6621051" cy="5105488"/>
          </a:xfrm>
        </p:grpSpPr>
        <p:pic>
          <p:nvPicPr>
            <p:cNvPr id="163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6367052" cy="477528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2" name="Picture 161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6621052" cy="5105489"/>
            </a:xfrm>
            <a:prstGeom prst="rect">
              <a:avLst/>
            </a:prstGeom>
            <a:effectLst/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 Camera for Metadata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TBD (include image)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6756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Post-Processing: Text extraction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55" y="2817999"/>
            <a:ext cx="4902160" cy="190363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7343582" y="3475771"/>
            <a:ext cx="8726642" cy="4903907"/>
            <a:chOff x="7343582" y="3475771"/>
            <a:chExt cx="8726642" cy="4903907"/>
          </a:xfrm>
        </p:grpSpPr>
        <p:sp>
          <p:nvSpPr>
            <p:cNvPr id="6" name="TextBox 5"/>
            <p:cNvSpPr txBox="1"/>
            <p:nvPr/>
          </p:nvSpPr>
          <p:spPr>
            <a:xfrm>
              <a:off x="8748657" y="3475771"/>
              <a:ext cx="7321567" cy="4903907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/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Using Google Cloud Vision API</a:t>
              </a:r>
            </a:p>
            <a:p>
              <a:pPr algn="l"/>
              <a:endPara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2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C:\cloud-vision\python\text&gt;python textindex.py .\data</a:t>
              </a:r>
            </a:p>
            <a:p>
              <a:pPr algn="l"/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.\data\screenshot.png:</a:t>
              </a:r>
            </a:p>
            <a:p>
              <a:pPr algn="l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Colonia San Juan Team A-001</a:t>
              </a:r>
            </a:p>
            <a:p>
              <a:pPr algn="l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  <a:p>
              <a:pPr algn="l"/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Chaing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Mai Hospital P. Sribanditmongkol-001</a:t>
              </a:r>
            </a:p>
            <a:p>
              <a:pPr algn="l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ColoniaSanJuanTeamA-001ORChaingMaiHospitalP.Sribanditmongkol-001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cs typeface="Consolas" panose="020B0609020204030204" pitchFamily="49" charset="0"/>
                <a:sym typeface="Helvetica Light"/>
              </a:endParaRPr>
            </a:p>
          </p:txBody>
        </p:sp>
        <p:sp>
          <p:nvSpPr>
            <p:cNvPr id="7" name="Arrow: Right 6"/>
            <p:cNvSpPr/>
            <p:nvPr/>
          </p:nvSpPr>
          <p:spPr>
            <a:xfrm>
              <a:off x="7343582" y="4725435"/>
              <a:ext cx="1030778" cy="574276"/>
            </a:xfrm>
            <a:prstGeom prst="rightArrow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387" y="5299711"/>
            <a:ext cx="3444890" cy="350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5227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Post-Processing: Auto-annotation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6596" y="2603500"/>
            <a:ext cx="7973628" cy="6286500"/>
          </a:xfrm>
          <a:solidFill>
            <a:srgbClr val="FFFFFF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 Google Cloud Vision API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C:\cloud-vision\python\text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&gt;python label.py image.jpeg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Found label for resources\img1.jpeg: 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Clothing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Male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Muscle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Toy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 shirt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27" y="2603500"/>
            <a:ext cx="50292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4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Processing: Face detection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05804" y="2603500"/>
            <a:ext cx="4964420" cy="6286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 Google Cloud Vision API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C:\cloud-vision\python\text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&gt;python faces.py image.jpg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Found 9 faces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Writing to file out.jpg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39" y="2447607"/>
            <a:ext cx="9663589" cy="644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6262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 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sources of identification information such as DNA, finger-printing and dental records</a:t>
            </a:r>
          </a:p>
          <a:p>
            <a:r>
              <a:rPr lang="en-US" dirty="0"/>
              <a:t>Auto-annotation of images with their detailed description to expedite the documentation process followed by the forensic experts</a:t>
            </a:r>
          </a:p>
          <a:p>
            <a:r>
              <a:rPr lang="en-US"/>
              <a:t>TBD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3415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xfrm>
            <a:off x="3120231" y="3797301"/>
            <a:ext cx="11099801" cy="2159001"/>
          </a:xfrm>
          <a:prstGeom prst="rect">
            <a:avLst/>
          </a:prstGeom>
        </p:spPr>
        <p:txBody>
          <a:bodyPr/>
          <a:lstStyle/>
          <a:p>
            <a:r>
              <a:t>Thanks!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0231" y="8373979"/>
            <a:ext cx="11099800" cy="5160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hlinkClick r:id="rId2"/>
              </a:rPr>
              <a:t>https://www.flickr.com/photos/isdr/6853316682/in/album-72157628015380393/</a:t>
            </a:r>
            <a:r>
              <a:rPr lang="en-US" sz="2000" dirty="0"/>
              <a:t>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232" y="818149"/>
            <a:ext cx="10361585" cy="7322187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>
            <a:off x="9515016" y="781673"/>
            <a:ext cx="1668379" cy="522129"/>
          </a:xfrm>
          <a:prstGeom prst="roundRect">
            <a:avLst/>
          </a:prstGeom>
          <a:noFill/>
          <a:ln w="57150" cap="flat">
            <a:solidFill>
              <a:srgbClr val="FFFF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55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0231" y="8677245"/>
            <a:ext cx="11099800" cy="38654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hlinkClick r:id="rId2"/>
              </a:rPr>
              <a:t>http://www.unisdr.org/files/47804_2015disastertrendsinfographic.pdf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797" y="595313"/>
            <a:ext cx="8927850" cy="8081933"/>
          </a:xfrm>
          <a:prstGeom prst="rect">
            <a:avLst/>
          </a:prstGeom>
        </p:spPr>
      </p:pic>
      <p:pic>
        <p:nvPicPr>
          <p:cNvPr id="2050" name="Picture 2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0714" y="208769"/>
            <a:ext cx="276225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/>
          <p:cNvSpPr/>
          <p:nvPr/>
        </p:nvSpPr>
        <p:spPr>
          <a:xfrm>
            <a:off x="3875797" y="595312"/>
            <a:ext cx="2807636" cy="1067233"/>
          </a:xfrm>
          <a:prstGeom prst="roundRect">
            <a:avLst/>
          </a:prstGeom>
          <a:noFill/>
          <a:ln w="57150" cap="flat">
            <a:solidFill>
              <a:srgbClr val="FFFF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567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context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xfrm>
            <a:off x="1790195" y="3240506"/>
            <a:ext cx="6412944" cy="25988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4800" dirty="0"/>
              <a:t>Natural disasters with thousands of victims</a:t>
            </a:r>
            <a:r>
              <a:rPr lang="en-US" sz="4800" dirty="0"/>
              <a:t> …</a:t>
            </a:r>
            <a:endParaRPr sz="4800" dirty="0"/>
          </a:p>
        </p:txBody>
      </p:sp>
      <p:sp>
        <p:nvSpPr>
          <p:cNvPr id="126" name="Shape 126"/>
          <p:cNvSpPr/>
          <p:nvPr/>
        </p:nvSpPr>
        <p:spPr>
          <a:xfrm>
            <a:off x="3029029" y="7150882"/>
            <a:ext cx="11362085" cy="656590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Portable photo studio for efficient forensic pictures</a:t>
            </a:r>
          </a:p>
        </p:txBody>
      </p:sp>
      <p:pic>
        <p:nvPicPr>
          <p:cNvPr id="1026" name="Picture 2" descr="Image result for Haiti flooding 2016 cnn" title="Haiti Flood, last wee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176" y="2645265"/>
            <a:ext cx="4791386" cy="319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423951" y="6013940"/>
            <a:ext cx="500983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400" dirty="0"/>
              <a:t>Aftermath of Hurricane Matthew, Haiti, </a:t>
            </a:r>
          </a:p>
          <a:p>
            <a:r>
              <a:rPr lang="en-US" sz="2400" dirty="0"/>
              <a:t>Oct 4, 2016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lang="en-US" dirty="0"/>
              <a:t>importance …</a:t>
            </a:r>
            <a:endParaRPr dirty="0"/>
          </a:p>
        </p:txBody>
      </p:sp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xfrm>
            <a:off x="1270040" y="2603500"/>
            <a:ext cx="13726120" cy="487859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Efficient forensic pictures are fundamental for </a:t>
            </a:r>
            <a:endParaRPr lang="en-US" dirty="0"/>
          </a:p>
          <a:p>
            <a:pPr lvl="1"/>
            <a:r>
              <a:rPr lang="en-US" dirty="0"/>
              <a:t>Body remains i</a:t>
            </a:r>
            <a:r>
              <a:rPr dirty="0"/>
              <a:t>dentification </a:t>
            </a:r>
            <a:r>
              <a:rPr lang="en-US" dirty="0"/>
              <a:t>by family members</a:t>
            </a:r>
          </a:p>
          <a:p>
            <a:pPr lvl="1"/>
            <a:r>
              <a:rPr lang="en-US" dirty="0"/>
              <a:t>Automation of downstream processes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6021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0232" y="2603500"/>
            <a:ext cx="5672889" cy="6286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A forensic science problem 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895" y="1599197"/>
            <a:ext cx="2029994" cy="679267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95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requirements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1945178" y="2603500"/>
            <a:ext cx="13300363" cy="62865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sz="4800" dirty="0"/>
              <a:t>Adaptable and universal</a:t>
            </a:r>
            <a:r>
              <a:rPr lang="en-US" sz="4800" dirty="0"/>
              <a:t> solution required</a:t>
            </a:r>
            <a:endParaRPr sz="4800" dirty="0"/>
          </a:p>
          <a:p>
            <a:pPr lvl="1"/>
            <a:r>
              <a:rPr lang="en-US" dirty="0"/>
              <a:t>Account for d</a:t>
            </a:r>
            <a:r>
              <a:rPr dirty="0"/>
              <a:t>ifferent </a:t>
            </a:r>
            <a:r>
              <a:rPr lang="en-US" dirty="0"/>
              <a:t>forensic</a:t>
            </a:r>
            <a:r>
              <a:rPr dirty="0"/>
              <a:t> environments</a:t>
            </a:r>
            <a:endParaRPr lang="en-US" dirty="0"/>
          </a:p>
          <a:p>
            <a:pPr lvl="1"/>
            <a:r>
              <a:rPr lang="en-US" dirty="0"/>
              <a:t>Inexpensive readily-available components</a:t>
            </a:r>
          </a:p>
          <a:p>
            <a:pPr lvl="1"/>
            <a:r>
              <a:rPr lang="en-US" dirty="0"/>
              <a:t>Improve the quality of the pictures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requirements</a:t>
            </a:r>
          </a:p>
        </p:txBody>
      </p:sp>
      <p:sp>
        <p:nvSpPr>
          <p:cNvPr id="137" name="Shape 1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dirty="0"/>
              <a:t>Compact, fit in a normal size backpack</a:t>
            </a:r>
          </a:p>
        </p:txBody>
      </p:sp>
      <p:pic>
        <p:nvPicPr>
          <p:cNvPr id="13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58586" y="2741393"/>
            <a:ext cx="2357425" cy="4476122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 flipV="1">
            <a:off x="12190699" y="2504367"/>
            <a:ext cx="2293196" cy="4539977"/>
          </a:xfrm>
          <a:prstGeom prst="line">
            <a:avLst/>
          </a:prstGeom>
          <a:ln w="1143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140" name="Shape 140"/>
          <p:cNvSpPr/>
          <p:nvPr/>
        </p:nvSpPr>
        <p:spPr>
          <a:xfrm flipH="1" flipV="1">
            <a:off x="12060437" y="2782927"/>
            <a:ext cx="2553723" cy="4463694"/>
          </a:xfrm>
          <a:prstGeom prst="line">
            <a:avLst/>
          </a:prstGeom>
          <a:ln w="1143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body" sz="half" idx="1"/>
          </p:nvPr>
        </p:nvSpPr>
        <p:spPr>
          <a:xfrm>
            <a:off x="9485462" y="588988"/>
            <a:ext cx="5493813" cy="81227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300"/>
            </a:pPr>
            <a:r>
              <a:rPr dirty="0"/>
              <a:t>We need the following pictures:</a:t>
            </a:r>
          </a:p>
          <a:p>
            <a:pPr lvl="1">
              <a:defRPr sz="3300"/>
            </a:pPr>
            <a:r>
              <a:rPr dirty="0"/>
              <a:t>Whole face</a:t>
            </a:r>
          </a:p>
          <a:p>
            <a:pPr lvl="1">
              <a:defRPr sz="3300"/>
            </a:pPr>
            <a:r>
              <a:rPr dirty="0"/>
              <a:t>Whole body</a:t>
            </a:r>
          </a:p>
          <a:p>
            <a:pPr lvl="1">
              <a:defRPr sz="3300"/>
            </a:pPr>
            <a:r>
              <a:rPr dirty="0"/>
              <a:t>Upper body</a:t>
            </a:r>
          </a:p>
          <a:p>
            <a:pPr lvl="1">
              <a:defRPr sz="3300"/>
            </a:pPr>
            <a:r>
              <a:rPr dirty="0"/>
              <a:t>Lower body</a:t>
            </a:r>
            <a:endParaRPr lang="en-US" dirty="0"/>
          </a:p>
          <a:p>
            <a:pPr>
              <a:defRPr sz="3300"/>
            </a:pPr>
            <a:r>
              <a:rPr lang="en-US" dirty="0"/>
              <a:t>Picture taken with the body placed on a table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 descr="https://lh4.googleusercontent.com/m7WLDk9x7cV8vtySbbhUgI2_Bodg8Agfvd86k289AzxswusAmzyH3kaQD7PtCWaNgHYLE5E95e5tsxYJQUosPlJcCKogq7_yy0HZZeAscLWo4XxQpxt54hKJbU1HLp53Y0c5Dw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347" y="588988"/>
            <a:ext cx="6912869" cy="857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339</Words>
  <Application>Microsoft Office PowerPoint</Application>
  <PresentationFormat>Custom</PresentationFormat>
  <Paragraphs>90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Consolas</vt:lpstr>
      <vt:lpstr>Helvetica Light</vt:lpstr>
      <vt:lpstr>Helvetica Neue</vt:lpstr>
      <vt:lpstr>White</vt:lpstr>
      <vt:lpstr>Pier 37: ID Hunters</vt:lpstr>
      <vt:lpstr>PowerPoint Presentation</vt:lpstr>
      <vt:lpstr>PowerPoint Presentation</vt:lpstr>
      <vt:lpstr>The context</vt:lpstr>
      <vt:lpstr>The importance …</vt:lpstr>
      <vt:lpstr>PowerPoint Presentation</vt:lpstr>
      <vt:lpstr>The requirements</vt:lpstr>
      <vt:lpstr>The requirements</vt:lpstr>
      <vt:lpstr>PowerPoint Presentation</vt:lpstr>
      <vt:lpstr>The approach</vt:lpstr>
      <vt:lpstr>Laser framing</vt:lpstr>
      <vt:lpstr>Analog trigger</vt:lpstr>
      <vt:lpstr>Raspberry Pi Camera for Metadata</vt:lpstr>
      <vt:lpstr>Post-Processing: Text extraction</vt:lpstr>
      <vt:lpstr>Post-Processing: Auto-annotation</vt:lpstr>
      <vt:lpstr>Post Processing: Face detection</vt:lpstr>
      <vt:lpstr>Things to consider …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Pier 37: ID Hunters</dc:title>
  <cp:lastModifiedBy>ITS Admin</cp:lastModifiedBy>
  <cp:revision>13</cp:revision>
  <dcterms:modified xsi:type="dcterms:W3CDTF">2016-10-15T22:42:33Z</dcterms:modified>
</cp:coreProperties>
</file>